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2" r:id="rId2"/>
    <p:sldId id="263" r:id="rId3"/>
    <p:sldId id="256" r:id="rId4"/>
    <p:sldId id="264" r:id="rId5"/>
    <p:sldId id="265" r:id="rId6"/>
    <p:sldId id="266" r:id="rId7"/>
    <p:sldId id="267" r:id="rId8"/>
    <p:sldId id="268" r:id="rId9"/>
    <p:sldId id="257" r:id="rId10"/>
    <p:sldId id="269" r:id="rId11"/>
    <p:sldId id="286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7" r:id="rId23"/>
    <p:sldId id="280" r:id="rId24"/>
    <p:sldId id="281" r:id="rId25"/>
    <p:sldId id="258" r:id="rId26"/>
    <p:sldId id="282" r:id="rId27"/>
    <p:sldId id="283" r:id="rId28"/>
    <p:sldId id="28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730AF-83D1-4A34-BF43-0AE7594A8ACC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8D8855-8F53-4792-ADFE-1689DC2233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4201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8D8855-8F53-4792-ADFE-1689DC2233A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3806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7191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280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0382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581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327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24800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3197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73547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67921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43157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5745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2081A-AE64-415D-8D49-55E845500518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9AFF8-584C-4E79-BD48-08F229B5D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5322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/>
          <a:srcRect l="19797" t="-128" r="20014" b="79300"/>
          <a:stretch/>
        </p:blipFill>
        <p:spPr bwMode="auto">
          <a:xfrm>
            <a:off x="3273287" y="225286"/>
            <a:ext cx="5499651" cy="125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15342" y="1736034"/>
            <a:ext cx="50155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Cyrl-RS" sz="2400" dirty="0" smtClean="0"/>
              <a:t>Основне струковне студије</a:t>
            </a:r>
          </a:p>
          <a:p>
            <a:pPr algn="ctr"/>
            <a:r>
              <a:rPr lang="sr-Cyrl-RS" sz="3200" dirty="0" smtClean="0"/>
              <a:t>КЛИНИЧКА ПРОПЕДЕВТИКА</a:t>
            </a:r>
            <a:br>
              <a:rPr lang="sr-Cyrl-RS" sz="3200" dirty="0" smtClean="0"/>
            </a:br>
            <a:r>
              <a:rPr lang="sr-Cyrl-RS" sz="2400" i="1" dirty="0" smtClean="0"/>
              <a:t>- бежбе -</a:t>
            </a:r>
            <a:endParaRPr lang="en-US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509585" y="3614959"/>
            <a:ext cx="7027052" cy="5847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sr-Cyrl-RS" sz="3200" b="1" dirty="0" smtClean="0">
                <a:solidFill>
                  <a:srgbClr val="C00000"/>
                </a:solidFill>
              </a:rPr>
              <a:t>Пропедевтика хематопоезног система</a:t>
            </a:r>
            <a:endParaRPr lang="en-US" sz="4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8587" y="5895241"/>
            <a:ext cx="3052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r-Cyrl-RS" sz="2400" dirty="0" smtClean="0"/>
              <a:t>Др Ђорђе Стевановић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8099186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2359"/>
    </mc:Choice>
    <mc:Fallback>
      <p:transition spd="slow" advTm="1235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339" y="702365"/>
            <a:ext cx="2546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Даљи ток лечења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339" y="1775791"/>
            <a:ext cx="1084168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Због предозирања варфарином, са ИНР-ом 10,7 и симптоматских крварењем, пацијенткиња се </a:t>
            </a:r>
            <a:br>
              <a:rPr lang="sr-Cyrl-RS" dirty="0" smtClean="0"/>
            </a:br>
            <a:r>
              <a:rPr lang="sr-Cyrl-RS" dirty="0" smtClean="0"/>
              <a:t>хоспитализује на Клиници за кардиологију, уз редовне консултације са хематологом.</a:t>
            </a:r>
          </a:p>
          <a:p>
            <a:endParaRPr lang="sr-Cyrl-RS" dirty="0"/>
          </a:p>
          <a:p>
            <a:r>
              <a:rPr lang="sr-Cyrl-RS" dirty="0" smtClean="0"/>
              <a:t>Пацијенткињи је третирана свеже замрзнутом плазмом (СЗП) и витамином К (специфични антидот), уз</a:t>
            </a:r>
            <a:br>
              <a:rPr lang="sr-Cyrl-RS" dirty="0" smtClean="0"/>
            </a:br>
            <a:r>
              <a:rPr lang="sr-Cyrl-RS" dirty="0" smtClean="0"/>
              <a:t>обуставу употребе варфарина.</a:t>
            </a:r>
          </a:p>
          <a:p>
            <a:endParaRPr lang="sr-Cyrl-RS" dirty="0"/>
          </a:p>
          <a:p>
            <a:r>
              <a:rPr lang="sr-Cyrl-RS" dirty="0" smtClean="0"/>
              <a:t>На примењену терапију, пацијенткиња добро реагује.</a:t>
            </a:r>
          </a:p>
          <a:p>
            <a:endParaRPr lang="sr-Cyrl-RS" dirty="0"/>
          </a:p>
          <a:p>
            <a:r>
              <a:rPr lang="sr-Cyrl-RS" dirty="0" smtClean="0"/>
              <a:t>Пацијенткиња отпуштена из болнице уз савет замене варфарина дабигатранетексилатом (</a:t>
            </a:r>
            <a:r>
              <a:rPr lang="en-US" i="1" dirty="0" err="1" smtClean="0"/>
              <a:t>NOAK</a:t>
            </a:r>
            <a:r>
              <a:rPr lang="en-US" i="1" dirty="0" smtClean="0"/>
              <a:t> </a:t>
            </a:r>
            <a:r>
              <a:rPr lang="sr-Cyrl-RS" dirty="0" smtClean="0"/>
              <a:t>/ витамин К</a:t>
            </a:r>
          </a:p>
          <a:p>
            <a:r>
              <a:rPr lang="sr-Cyrl-RS" dirty="0" smtClean="0"/>
              <a:t>Независни орални антикоагуланси).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16803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2336"/>
    </mc:Choice>
    <mc:Fallback>
      <p:transition spd="slow" advTm="302336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339" y="702365"/>
            <a:ext cx="2650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Зашто овај случај?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644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56776"/>
    </mc:Choice>
    <mc:Fallback>
      <p:transition spd="slow" advTm="5677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87" y="351971"/>
            <a:ext cx="1120728" cy="1120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27200" y="681502"/>
            <a:ext cx="3095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Клинички случај бр. </a:t>
            </a:r>
            <a:r>
              <a:rPr lang="en-US" sz="2400" b="1" dirty="0" smtClean="0"/>
              <a:t>2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6591" y="2637183"/>
            <a:ext cx="936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Пацијенткиња, старости 24 године, јавља се интернисти због изразитог замарања и слабости.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02344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596"/>
    </mc:Choice>
    <mc:Fallback>
      <p:transition spd="slow" advTm="10596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4561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1 </a:t>
            </a:r>
            <a:r>
              <a:rPr lang="sr-Cyrl-RS" dirty="0" smtClean="0"/>
              <a:t>– Анамнеза и физикални преглед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007164"/>
            <a:ext cx="11763605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Анамнеза:</a:t>
            </a:r>
          </a:p>
          <a:p>
            <a:endParaRPr lang="sr-Cyrl-RS" dirty="0"/>
          </a:p>
          <a:p>
            <a:r>
              <a:rPr lang="sr-Cyrl-RS" dirty="0" smtClean="0"/>
              <a:t>Пацијенткиња се доминантно жали на слабост и замарање. </a:t>
            </a:r>
          </a:p>
          <a:p>
            <a:endParaRPr lang="sr-Cyrl-RS" dirty="0"/>
          </a:p>
          <a:p>
            <a:r>
              <a:rPr lang="sr-Cyrl-RS" dirty="0" smtClean="0"/>
              <a:t>Наводи да тегобе у виду слабости, поспаности, замарања и убрзаног срчаног рада осећа недељама уназад, али да су</a:t>
            </a:r>
            <a:br>
              <a:rPr lang="sr-Cyrl-RS" dirty="0" smtClean="0"/>
            </a:br>
            <a:r>
              <a:rPr lang="sr-Cyrl-RS" dirty="0" smtClean="0"/>
              <a:t>се претходних дана оне интензивирале. Додаје да често има мучнину, да се замара при спровођењу уобичајених </a:t>
            </a:r>
            <a:br>
              <a:rPr lang="sr-Cyrl-RS" dirty="0" smtClean="0"/>
            </a:br>
            <a:r>
              <a:rPr lang="sr-Cyrl-RS" dirty="0" smtClean="0"/>
              <a:t>послова, као и да јој је отежано да се сконцентрише на посао. Такође, додаје су јој родитељи рекли да је у последње</a:t>
            </a:r>
            <a:br>
              <a:rPr lang="sr-Cyrl-RS" dirty="0" smtClean="0"/>
            </a:br>
            <a:r>
              <a:rPr lang="sr-Cyrl-RS" dirty="0" smtClean="0"/>
              <a:t>време „доста убледела“, међутим она је то у почетку приписивала „иначе бледом тену“.</a:t>
            </a:r>
            <a:br>
              <a:rPr lang="sr-Cyrl-RS" dirty="0" smtClean="0"/>
            </a:br>
            <a:r>
              <a:rPr lang="sr-Cyrl-RS" dirty="0" smtClean="0"/>
              <a:t>На питање да ли је том погоршању симптома претходио неки догађај, одговара је он уследио након менструалног</a:t>
            </a:r>
            <a:br>
              <a:rPr lang="sr-Cyrl-RS" dirty="0" smtClean="0"/>
            </a:br>
            <a:r>
              <a:rPr lang="sr-Cyrl-RS" dirty="0" smtClean="0"/>
              <a:t>крварења. Додаје да иначе има болна и обилна менструална крварења, као и проблеме са хемороидима, због</a:t>
            </a:r>
            <a:br>
              <a:rPr lang="sr-Cyrl-RS" dirty="0" smtClean="0"/>
            </a:br>
            <a:r>
              <a:rPr lang="sr-Cyrl-RS" dirty="0" smtClean="0"/>
              <a:t>дуготрајног седења.</a:t>
            </a:r>
            <a:br>
              <a:rPr lang="sr-Cyrl-RS" dirty="0" smtClean="0"/>
            </a:br>
            <a:r>
              <a:rPr lang="sr-Cyrl-RS" dirty="0" smtClean="0"/>
              <a:t>На питање у вези са навикама у исхрани и физичком активношћу, одговара да се иначе „не храни здраво“, али да је</a:t>
            </a:r>
            <a:br>
              <a:rPr lang="sr-Cyrl-RS" dirty="0" smtClean="0"/>
            </a:br>
            <a:r>
              <a:rPr lang="sr-Cyrl-RS" dirty="0" smtClean="0"/>
              <a:t>претходних недеља додатно нарушила исхрану, због испитног рока, која се базирала на пецивима и брзој храни,</a:t>
            </a:r>
            <a:br>
              <a:rPr lang="sr-Cyrl-RS" dirty="0" smtClean="0"/>
            </a:br>
            <a:r>
              <a:rPr lang="sr-Cyrl-RS" dirty="0" smtClean="0"/>
              <a:t>без много куване хране, црвеног меса, воћа и поврћа.</a:t>
            </a:r>
          </a:p>
          <a:p>
            <a:endParaRPr lang="sr-Cyrl-RS" dirty="0"/>
          </a:p>
          <a:p>
            <a:r>
              <a:rPr lang="sr-Cyrl-RS" dirty="0" smtClean="0"/>
              <a:t>Негира да има честе инфекције, као и присуство хроничних болести.</a:t>
            </a:r>
          </a:p>
          <a:p>
            <a:endParaRPr lang="sr-Cyrl-RS" dirty="0"/>
          </a:p>
          <a:p>
            <a:r>
              <a:rPr lang="sr-Cyrl-RS" dirty="0" smtClean="0"/>
              <a:t>У породичној анамнези, без значајних података.</a:t>
            </a:r>
          </a:p>
          <a:p>
            <a:endParaRPr lang="sr-Cyrl-RS" dirty="0"/>
          </a:p>
          <a:p>
            <a:r>
              <a:rPr lang="sr-Cyrl-RS" dirty="0" smtClean="0"/>
              <a:t>Негира алергију на храну и лекове, не ужива алкохол ни цигарете.</a:t>
            </a:r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82635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1649"/>
    </mc:Choice>
    <mc:Fallback>
      <p:transition spd="slow" advTm="10164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4561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1 </a:t>
            </a:r>
            <a:r>
              <a:rPr lang="sr-Cyrl-RS" dirty="0" smtClean="0"/>
              <a:t>– Анамнеза и физикални преглед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13250" y="1258956"/>
            <a:ext cx="11689290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Физикални преглед</a:t>
            </a:r>
          </a:p>
          <a:p>
            <a:endParaRPr lang="sr-Cyrl-RS" dirty="0"/>
          </a:p>
          <a:p>
            <a:r>
              <a:rPr lang="sr-Cyrl-RS" dirty="0" smtClean="0"/>
              <a:t>Пацијнткиња свесна и оријентисана, у миру еупноична, афебрилна, бледе пребојености коже, без знакова за </a:t>
            </a:r>
            <a:br>
              <a:rPr lang="sr-Cyrl-RS" dirty="0" smtClean="0"/>
            </a:br>
            <a:r>
              <a:rPr lang="sr-Cyrl-RS" dirty="0" smtClean="0"/>
              <a:t>хеморагијски синдром и периферну лимфаденопатију.</a:t>
            </a:r>
          </a:p>
          <a:p>
            <a:r>
              <a:rPr lang="sr-Cyrl-RS" dirty="0" smtClean="0"/>
              <a:t>Налаз на плућима уредан, срчана акција тахикардична (СФ око 115/мин по уласку у амбуланту, потом 100/мин). </a:t>
            </a:r>
            <a:br>
              <a:rPr lang="sr-Cyrl-RS" dirty="0" smtClean="0"/>
            </a:br>
            <a:r>
              <a:rPr lang="sr-Cyrl-RS" dirty="0" smtClean="0"/>
              <a:t>ТА 95/60 мм Хг</a:t>
            </a:r>
          </a:p>
          <a:p>
            <a:r>
              <a:rPr lang="sr-Cyrl-RS" dirty="0" smtClean="0"/>
              <a:t>Налаз на абдмену уредан</a:t>
            </a:r>
            <a:r>
              <a:rPr lang="en-US" dirty="0" smtClean="0"/>
              <a:t>, </a:t>
            </a:r>
            <a:r>
              <a:rPr lang="sr-Cyrl-RS" dirty="0" smtClean="0"/>
              <a:t>осим присутних хемороида (који импонују при прегледу као класа </a:t>
            </a:r>
            <a:r>
              <a:rPr lang="en-US" dirty="0" smtClean="0"/>
              <a:t>I/II)</a:t>
            </a:r>
            <a:r>
              <a:rPr lang="sr-Cyrl-RS" dirty="0" smtClean="0"/>
              <a:t>. Ректални туше без</a:t>
            </a:r>
            <a:br>
              <a:rPr lang="sr-Cyrl-RS" dirty="0" smtClean="0"/>
            </a:br>
            <a:r>
              <a:rPr lang="sr-Cyrl-RS" dirty="0" smtClean="0"/>
              <a:t>примеса крви. Без присуства периферних отока.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5636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1863"/>
    </mc:Choice>
    <mc:Fallback>
      <p:transition spd="slow" advTm="7186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575" y="583096"/>
            <a:ext cx="8655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 smtClean="0">
                <a:solidFill>
                  <a:srgbClr val="2F6DA6"/>
                </a:solidFill>
              </a:rPr>
              <a:t>Закључци изведени на основу анамнезе и физикалног прегледа:</a:t>
            </a:r>
            <a:endParaRPr lang="en-US" sz="2400" dirty="0">
              <a:solidFill>
                <a:srgbClr val="2F6DA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575" y="1878911"/>
            <a:ext cx="9556719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r-Cyrl-RS" dirty="0" smtClean="0"/>
              <a:t>Клиничка слика иде у прилог анемији, највероватнији хипохромној.</a:t>
            </a:r>
          </a:p>
          <a:p>
            <a:endParaRPr lang="sr-Cyrl-RS" dirty="0"/>
          </a:p>
          <a:p>
            <a:r>
              <a:rPr lang="sr-Cyrl-RS" dirty="0" smtClean="0"/>
              <a:t>Међутим, потребно је додатно испитивање у циљу потврде анемније, њеног типа и етиологије.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0657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8082"/>
    </mc:Choice>
    <mc:Fallback>
      <p:transition spd="slow" advTm="38082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035" y="1989268"/>
            <a:ext cx="111450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 лабораторијским анализама региструје се снижен хемоглобин (97 </a:t>
            </a:r>
            <a:r>
              <a:rPr lang="en-U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g/L)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уз снижене еритроците, хематокрит, </a:t>
            </a:r>
            <a:r>
              <a:rPr lang="en-U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MCV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sr-Latn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MCHC</a:t>
            </a:r>
            <a:r>
              <a:rPr lang="en-U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гвожђе, 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феритин и повишене вредности </a:t>
            </a:r>
            <a:r>
              <a:rPr lang="en-US" dirty="0" err="1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TIBC</a:t>
            </a:r>
            <a:r>
              <a:rPr lang="en-U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Број тромбоцита и лекоцита су унутар опсега референтних вредности, уз уредну лекоцитарну формулу.</a:t>
            </a:r>
          </a:p>
          <a:p>
            <a:pPr>
              <a:spcAft>
                <a:spcPts val="0"/>
              </a:spcAft>
            </a:pP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Биохемијске анализе и испитивање коагулационог статуса – у опсегу референтних вредности.</a:t>
            </a:r>
            <a:endParaRPr lang="sr-Cyrl-RS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78296"/>
            <a:ext cx="3859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2 </a:t>
            </a:r>
            <a:r>
              <a:rPr lang="sr-Cyrl-RS" dirty="0" smtClean="0"/>
              <a:t>– Лабораторијске анализе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601070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5150"/>
    </mc:Choice>
    <mc:Fallback>
      <p:transition spd="slow" advTm="9515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575" y="583096"/>
            <a:ext cx="89907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 smtClean="0">
                <a:solidFill>
                  <a:srgbClr val="2F6DA6"/>
                </a:solidFill>
              </a:rPr>
              <a:t>Пацијенткиња, због регистроване анемније, се упућује хематологу,</a:t>
            </a:r>
            <a:br>
              <a:rPr lang="sr-Cyrl-RS" sz="2400" dirty="0" smtClean="0">
                <a:solidFill>
                  <a:srgbClr val="2F6DA6"/>
                </a:solidFill>
              </a:rPr>
            </a:br>
            <a:r>
              <a:rPr lang="sr-Cyrl-RS" sz="2400" dirty="0" smtClean="0">
                <a:solidFill>
                  <a:srgbClr val="2F6DA6"/>
                </a:solidFill>
              </a:rPr>
              <a:t>који размишља о диференцијалној дијагнози:</a:t>
            </a:r>
            <a:endParaRPr lang="en-US" sz="2400" dirty="0">
              <a:solidFill>
                <a:srgbClr val="2F6DA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575" y="1654218"/>
            <a:ext cx="9488688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r-Cyrl-RS" dirty="0" smtClean="0"/>
              <a:t>Снижена концентрација хемоглобина указује на </a:t>
            </a:r>
            <a:r>
              <a:rPr lang="sr-Cyrl-RS" sz="2400" b="1" dirty="0" smtClean="0">
                <a:solidFill>
                  <a:srgbClr val="C00000"/>
                </a:solidFill>
              </a:rPr>
              <a:t>анемију</a:t>
            </a:r>
            <a:r>
              <a:rPr lang="sr-Cyrl-RS" dirty="0" smtClean="0"/>
              <a:t>;</a:t>
            </a:r>
          </a:p>
          <a:p>
            <a:r>
              <a:rPr lang="sr-Cyrl-RS" dirty="0" smtClean="0"/>
              <a:t>Снижене вредности </a:t>
            </a:r>
            <a:r>
              <a:rPr lang="en-US" dirty="0" smtClean="0"/>
              <a:t>MCV (</a:t>
            </a:r>
            <a:r>
              <a:rPr lang="sr-Cyrl-RS" dirty="0" smtClean="0"/>
              <a:t>референтно </a:t>
            </a:r>
            <a:r>
              <a:rPr lang="en-US" dirty="0" smtClean="0"/>
              <a:t>83-99 </a:t>
            </a:r>
            <a:r>
              <a:rPr lang="en-US" dirty="0" err="1" smtClean="0"/>
              <a:t>fL</a:t>
            </a:r>
            <a:r>
              <a:rPr lang="en-US" dirty="0" smtClean="0"/>
              <a:t>)</a:t>
            </a:r>
            <a:r>
              <a:rPr lang="sr-Cyrl-RS" dirty="0" smtClean="0"/>
              <a:t> указују на развој </a:t>
            </a:r>
            <a:r>
              <a:rPr lang="sr-Cyrl-RS" sz="2400" b="1" dirty="0" smtClean="0">
                <a:solidFill>
                  <a:srgbClr val="C00000"/>
                </a:solidFill>
              </a:rPr>
              <a:t>микроцитне анемије</a:t>
            </a:r>
            <a:r>
              <a:rPr lang="sr-Cyrl-RS" dirty="0" smtClean="0"/>
              <a:t>;</a:t>
            </a:r>
            <a:br>
              <a:rPr lang="sr-Cyrl-RS" dirty="0" smtClean="0"/>
            </a:br>
            <a:r>
              <a:rPr lang="sr-Cyrl-RS" dirty="0" smtClean="0"/>
              <a:t>Снижене вредности гвожђа, указују да се ради о </a:t>
            </a:r>
            <a:r>
              <a:rPr lang="sr-Cyrl-RS" sz="2400" b="1" dirty="0" smtClean="0">
                <a:solidFill>
                  <a:srgbClr val="C00000"/>
                </a:solidFill>
              </a:rPr>
              <a:t>хипохромној анемији</a:t>
            </a:r>
            <a:r>
              <a:rPr lang="sr-Cyrl-RS" dirty="0" smtClean="0"/>
              <a:t>;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291087990"/>
              </p:ext>
            </p:extLst>
          </p:nvPr>
        </p:nvGraphicFramePr>
        <p:xfrm>
          <a:off x="543341" y="3317941"/>
          <a:ext cx="6453807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2223"/>
                <a:gridCol w="1271620"/>
                <a:gridCol w="1175906"/>
                <a:gridCol w="1060876"/>
                <a:gridCol w="1113182"/>
              </a:tblGrid>
              <a:tr h="316570">
                <a:tc gridSpan="5">
                  <a:txBody>
                    <a:bodyPr/>
                    <a:lstStyle/>
                    <a:p>
                      <a:pPr algn="ctr"/>
                      <a:r>
                        <a:rPr lang="sr-Cyrl-RS" sz="2000" b="1" dirty="0" smtClean="0"/>
                        <a:t>Одлике микроцитне анемије, услед</a:t>
                      </a:r>
                      <a:r>
                        <a:rPr lang="sr-Cyrl-RS" sz="2000" b="1" baseline="0" dirty="0" smtClean="0"/>
                        <a:t> сниженог серумског гвожђа</a:t>
                      </a:r>
                      <a:endParaRPr lang="en-US" sz="2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4754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Серумско</a:t>
                      </a:r>
                      <a:br>
                        <a:rPr lang="sr-Cyrl-RS" dirty="0" smtClean="0"/>
                      </a:br>
                      <a:r>
                        <a:rPr lang="sr-Cyrl-RS" dirty="0" smtClean="0"/>
                        <a:t>Гвожђе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dirty="0" smtClean="0"/>
                        <a:t>Феритин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TIBC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RDW</a:t>
                      </a:r>
                      <a:endParaRPr lang="en-US" dirty="0"/>
                    </a:p>
                  </a:txBody>
                  <a:tcPr/>
                </a:tc>
              </a:tr>
              <a:tr h="203305">
                <a:tc>
                  <a:txBody>
                    <a:bodyPr/>
                    <a:lstStyle/>
                    <a:p>
                      <a:pPr algn="ctr"/>
                      <a:r>
                        <a:rPr lang="sr-Cyrl-RS" i="1" dirty="0" smtClean="0"/>
                        <a:t>Недостатак</a:t>
                      </a:r>
                      <a:r>
                        <a:rPr lang="sr-Cyrl-RS" i="1" baseline="0" dirty="0" smtClean="0"/>
                        <a:t> гвожђа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↓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↓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↑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</a:rPr>
                        <a:t>↑</a:t>
                      </a:r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6593" y="4277644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dirty="0" smtClean="0"/>
              <a:t>Стање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305339" y="4028516"/>
            <a:ext cx="1142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1600" dirty="0" smtClean="0"/>
              <a:t>Параметар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94514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6896"/>
    </mc:Choice>
    <mc:Fallback>
      <p:transition spd="slow" advTm="96896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339" y="702365"/>
            <a:ext cx="2546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Даљи ток лечења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339" y="1775791"/>
            <a:ext cx="108586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Пацијенткињи је у терапији, амбулантно, ординирано:</a:t>
            </a:r>
          </a:p>
          <a:p>
            <a:r>
              <a:rPr lang="sr-Cyrl-RS" dirty="0" smtClean="0"/>
              <a:t>Орални препарати гвожђа, уз витамин Ц и савет о промени исхране и животног стила;</a:t>
            </a:r>
          </a:p>
          <a:p>
            <a:endParaRPr lang="sr-Cyrl-RS" dirty="0"/>
          </a:p>
          <a:p>
            <a:r>
              <a:rPr lang="sr-Cyrl-RS" dirty="0" smtClean="0"/>
              <a:t>Пацијенткињи је предложен амбулантни преглед гинеколога (разматрање увођења оралне контрацепције).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06592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2969"/>
    </mc:Choice>
    <mc:Fallback>
      <p:transition spd="slow" advTm="22969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87" y="351971"/>
            <a:ext cx="1120728" cy="1120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27200" y="681502"/>
            <a:ext cx="3095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Клинички случај бр. </a:t>
            </a:r>
            <a:r>
              <a:rPr lang="en-US" sz="2400" b="1" dirty="0" smtClean="0"/>
              <a:t>3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6591" y="2637183"/>
            <a:ext cx="1065503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Пацијенткиња, старости 2</a:t>
            </a:r>
            <a:r>
              <a:rPr lang="en-US" dirty="0" smtClean="0"/>
              <a:t>8</a:t>
            </a:r>
            <a:r>
              <a:rPr lang="sr-Cyrl-RS" dirty="0" smtClean="0"/>
              <a:t> година, јавља се лекару опште праксе због слабости и малаксалости,</a:t>
            </a:r>
            <a:br>
              <a:rPr lang="sr-Cyrl-RS" dirty="0" smtClean="0"/>
            </a:br>
            <a:r>
              <a:rPr lang="sr-Cyrl-RS" dirty="0" smtClean="0"/>
              <a:t>благо повишене телесне температуре, губитка у телесној маси, као и „отока“ у пределу десне</a:t>
            </a:r>
          </a:p>
          <a:p>
            <a:r>
              <a:rPr lang="sr-Cyrl-RS" dirty="0"/>
              <a:t>н</a:t>
            </a:r>
            <a:r>
              <a:rPr lang="sr-Cyrl-RS" dirty="0" smtClean="0"/>
              <a:t>аткључне ране.</a:t>
            </a:r>
          </a:p>
          <a:p>
            <a:r>
              <a:rPr lang="sr-Cyrl-RS" dirty="0" smtClean="0"/>
              <a:t>Након обављеног прегледа, и лабораторијски верификованој анемији, лекар опште праксе пацијенткињу </a:t>
            </a:r>
            <a:br>
              <a:rPr lang="sr-Cyrl-RS" dirty="0" smtClean="0"/>
            </a:br>
            <a:r>
              <a:rPr lang="sr-Cyrl-RS" dirty="0" smtClean="0"/>
              <a:t>упућује на преглед хематологу.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3382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0525"/>
    </mc:Choice>
    <mc:Fallback>
      <p:transition spd="slow" advTm="30525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887" y="1766065"/>
            <a:ext cx="1395944" cy="13959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4556" y="2255102"/>
            <a:ext cx="64161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Корисне смернице у вези са узимањем </a:t>
            </a:r>
            <a:b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анамнезе у болестима хематопоезног система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55984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0641"/>
    </mc:Choice>
    <mc:Fallback>
      <p:transition spd="slow" advTm="1064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4561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1 </a:t>
            </a:r>
            <a:r>
              <a:rPr lang="sr-Cyrl-RS" dirty="0" smtClean="0"/>
              <a:t>– Анамнеза и физикални преглед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1548" y="1007164"/>
            <a:ext cx="11697113" cy="4555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Анамнеза:</a:t>
            </a:r>
          </a:p>
          <a:p>
            <a:endParaRPr lang="sr-Cyrl-RS" dirty="0"/>
          </a:p>
          <a:p>
            <a:r>
              <a:rPr lang="sr-Cyrl-RS" dirty="0" smtClean="0"/>
              <a:t>Пацијенткиња се доминантно жали на слабост и малаксалост, као и на појаву „кврге“ у десној наткључној јами.</a:t>
            </a:r>
          </a:p>
          <a:p>
            <a:endParaRPr lang="sr-Cyrl-RS" dirty="0"/>
          </a:p>
          <a:p>
            <a:r>
              <a:rPr lang="sr-Cyrl-RS" dirty="0" smtClean="0"/>
              <a:t>Наводи да се претходне 2-3 недеље осећа доста слабо и малаксало. У почетку није могла да се бави физичком </a:t>
            </a:r>
            <a:br>
              <a:rPr lang="sr-Cyrl-RS" dirty="0" smtClean="0"/>
            </a:br>
            <a:r>
              <a:rPr lang="sr-Cyrl-RS" dirty="0" smtClean="0"/>
              <a:t>активношћу, а последњих неколико дана има проблема и са обављањем уобичајених дневних активности. </a:t>
            </a:r>
            <a:br>
              <a:rPr lang="sr-Cyrl-RS" dirty="0" smtClean="0"/>
            </a:br>
            <a:r>
              <a:rPr lang="sr-Cyrl-RS" dirty="0" smtClean="0"/>
              <a:t>У вези са „квргом“ у десној наткључној јами, наводи да се појавила пре пар недеља, али да није болела.</a:t>
            </a:r>
          </a:p>
          <a:p>
            <a:r>
              <a:rPr lang="sr-Cyrl-RS" dirty="0" smtClean="0"/>
              <a:t>На питање да ли је имала повишену телесну температуру, одговара да јесте повремено, али да она није прелазила</a:t>
            </a:r>
            <a:br>
              <a:rPr lang="sr-Cyrl-RS" dirty="0" smtClean="0"/>
            </a:br>
            <a:r>
              <a:rPr lang="sr-Cyrl-RS" dirty="0" smtClean="0"/>
              <a:t>38° С. Додаје и да је имала ноћна презнојавања.</a:t>
            </a:r>
            <a:br>
              <a:rPr lang="sr-Cyrl-RS" dirty="0" smtClean="0"/>
            </a:br>
            <a:r>
              <a:rPr lang="sr-Cyrl-RS" dirty="0" smtClean="0"/>
              <a:t>На питање да ли је изгубила у телесној маси, одговара да јесте, и то 5-6 кг.</a:t>
            </a:r>
          </a:p>
          <a:p>
            <a:r>
              <a:rPr lang="sr-Cyrl-RS" dirty="0" smtClean="0"/>
              <a:t>Негира постојање честих инфекција, као и крварења. Негира болове у костима, кашаљ и гушење, као и проблеме са </a:t>
            </a:r>
            <a:br>
              <a:rPr lang="sr-Cyrl-RS" dirty="0" smtClean="0"/>
            </a:br>
            <a:r>
              <a:rPr lang="sr-Cyrl-RS" dirty="0" smtClean="0"/>
              <a:t>видом.</a:t>
            </a:r>
            <a:endParaRPr lang="sr-Cyrl-RS" dirty="0"/>
          </a:p>
          <a:p>
            <a:endParaRPr lang="sr-Cyrl-RS" dirty="0"/>
          </a:p>
          <a:p>
            <a:r>
              <a:rPr lang="sr-Cyrl-RS" dirty="0" smtClean="0"/>
              <a:t>Негира постојање других болести.</a:t>
            </a:r>
          </a:p>
          <a:p>
            <a:r>
              <a:rPr lang="sr-Cyrl-RS" dirty="0" smtClean="0"/>
              <a:t>Наводи да је мајка имала карцином дојке, који је оперисан.</a:t>
            </a:r>
          </a:p>
          <a:p>
            <a:r>
              <a:rPr lang="sr-Cyrl-RS" dirty="0" smtClean="0"/>
              <a:t>Негира алергију на храну и лекове. Не конзумира алкохол ни цигарете.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659742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9048"/>
    </mc:Choice>
    <mc:Fallback>
      <p:transition spd="slow" advTm="119048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4561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1 </a:t>
            </a:r>
            <a:r>
              <a:rPr lang="sr-Cyrl-RS" dirty="0" smtClean="0"/>
              <a:t>– Анамнеза и физикални преглед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1548" y="1007164"/>
            <a:ext cx="11134908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Физикални преглед:</a:t>
            </a:r>
          </a:p>
          <a:p>
            <a:endParaRPr lang="sr-Cyrl-RS" dirty="0"/>
          </a:p>
          <a:p>
            <a:r>
              <a:rPr lang="sr-Cyrl-RS" dirty="0" smtClean="0"/>
              <a:t>Пацијенткиња је афебрилна блеђе пребојености коже, без знакова за хеморагијски синдром.</a:t>
            </a:r>
            <a:br>
              <a:rPr lang="sr-Cyrl-RS" dirty="0" smtClean="0"/>
            </a:br>
            <a:r>
              <a:rPr lang="sr-Cyrl-RS" dirty="0" smtClean="0"/>
              <a:t>У левој латеро-цервикалној и супраклавикуларној регији пипају се увећани лимфни чворови, величине 2-3 цм,</a:t>
            </a:r>
            <a:br>
              <a:rPr lang="sr-Cyrl-RS" dirty="0" smtClean="0"/>
            </a:br>
            <a:r>
              <a:rPr lang="sr-Cyrl-RS" dirty="0" smtClean="0"/>
              <a:t>који су при палпацији безболни, мекани, нефиксирани за околно ткиво, без знакова запаљења коже и околног</a:t>
            </a:r>
            <a:br>
              <a:rPr lang="sr-Cyrl-RS" dirty="0" smtClean="0"/>
            </a:br>
            <a:r>
              <a:rPr lang="sr-Cyrl-RS" dirty="0" smtClean="0"/>
              <a:t>ткива.</a:t>
            </a:r>
            <a:br>
              <a:rPr lang="sr-Cyrl-RS" dirty="0" smtClean="0"/>
            </a:br>
            <a:r>
              <a:rPr lang="sr-Cyrl-RS" dirty="0" smtClean="0"/>
              <a:t>Налаз на срцу и плућима уредан.</a:t>
            </a:r>
            <a:br>
              <a:rPr lang="sr-Cyrl-RS" dirty="0" smtClean="0"/>
            </a:br>
            <a:r>
              <a:rPr lang="sr-Cyrl-RS" dirty="0" smtClean="0"/>
              <a:t>Налаз на абдомену уредан, без хепато- и спленомегатије. Без периферних отока.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710385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4276"/>
    </mc:Choice>
    <mc:Fallback>
      <p:transition spd="slow" advTm="74276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575" y="583096"/>
            <a:ext cx="8655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 smtClean="0">
                <a:solidFill>
                  <a:srgbClr val="2F6DA6"/>
                </a:solidFill>
              </a:rPr>
              <a:t>Закључци изведени на основу анамнезе и физикалног прегледа:</a:t>
            </a:r>
            <a:endParaRPr lang="en-US" sz="2400" dirty="0">
              <a:solidFill>
                <a:srgbClr val="2F6DA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575" y="1878911"/>
            <a:ext cx="535095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r-Cyrl-RS" dirty="0" smtClean="0"/>
              <a:t>Налаз иде у прилог лимфопролиферативне болести.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44421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8882"/>
    </mc:Choice>
    <mc:Fallback>
      <p:transition spd="slow" advTm="3888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035" y="1989268"/>
            <a:ext cx="111450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 лабораторијским анализама региструје се снижен хемоглобин (</a:t>
            </a:r>
            <a:r>
              <a:rPr lang="en-U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107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g/L</a:t>
            </a:r>
            <a:r>
              <a:rPr lang="en-U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уз референтне остале параметре ККС. Испитиване биохемијске анализе (укључујући </a:t>
            </a:r>
            <a:r>
              <a:rPr lang="en-US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ALP</a:t>
            </a:r>
            <a:r>
              <a:rPr lang="en-U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en-US" i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LDH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) и јонограм </a:t>
            </a:r>
            <a:r>
              <a:rPr lang="sr-Cyrl-RS" dirty="0">
                <a:ea typeface="Calibri" panose="020F0502020204030204" pitchFamily="34" charset="0"/>
                <a:cs typeface="Times New Roman" panose="02020603050405020304" pitchFamily="18" charset="0"/>
              </a:rPr>
              <a:t>у опсегу референтних 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вредности.</a:t>
            </a:r>
          </a:p>
          <a:p>
            <a:pPr>
              <a:spcAft>
                <a:spcPts val="0"/>
              </a:spcAft>
            </a:pP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Серологија на </a:t>
            </a:r>
            <a:r>
              <a:rPr lang="en-US" i="1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EBV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HIV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, токсоплазмозу – негативна. </a:t>
            </a:r>
            <a:endParaRPr lang="sr-Cyrl-RS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78296"/>
            <a:ext cx="3859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2 </a:t>
            </a:r>
            <a:r>
              <a:rPr lang="sr-Cyrl-RS" dirty="0" smtClean="0"/>
              <a:t>– Лабораторијске анализе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46829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5885"/>
    </mc:Choice>
    <mc:Fallback>
      <p:transition spd="slow" advTm="75885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035" y="1989268"/>
            <a:ext cx="11145078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Ултразвучна дијагностика:</a:t>
            </a:r>
          </a:p>
          <a:p>
            <a:pPr>
              <a:spcAft>
                <a:spcPts val="0"/>
              </a:spcAft>
            </a:pPr>
            <a:r>
              <a:rPr lang="sr-Cyrl-RS" b="1" i="1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Ехо врата 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– у левој супраклавиколарној јами присутна лимфаденопатија, која иде у прилог лимфопролиферативној болести;</a:t>
            </a:r>
          </a:p>
          <a:p>
            <a:pPr>
              <a:spcAft>
                <a:spcPts val="0"/>
              </a:spcAft>
            </a:pPr>
            <a:r>
              <a:rPr lang="sr-Cyrl-RS" b="1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Ехо аксилна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– присутна слабо изражена лимфаденопатија;</a:t>
            </a:r>
          </a:p>
          <a:p>
            <a:pPr>
              <a:spcAft>
                <a:spcPts val="0"/>
              </a:spcAft>
            </a:pPr>
            <a:r>
              <a:rPr lang="sr-Cyrl-RS" b="1" i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Ехо препона </a:t>
            </a: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– уредан.</a:t>
            </a:r>
          </a:p>
          <a:p>
            <a:pPr>
              <a:spcAft>
                <a:spcPts val="0"/>
              </a:spcAft>
            </a:pPr>
            <a:endParaRPr lang="sr-Cyrl-RS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sr-Cyrl-RS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sr-Cyrl-RS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РТГ грудног коша:</a:t>
            </a:r>
          </a:p>
          <a:p>
            <a:pPr>
              <a:spcAft>
                <a:spcPts val="0"/>
              </a:spcAft>
            </a:pP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Проширен медијастинум (са леве стране). Без патолопких промена </a:t>
            </a:r>
            <a:b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 плућном паренхиму, КФ синуси јасни.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278296"/>
            <a:ext cx="3651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3 </a:t>
            </a:r>
            <a:r>
              <a:rPr lang="sr-Cyrl-RS" dirty="0" smtClean="0"/>
              <a:t>– Додатна дијагностика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465" y="3709742"/>
            <a:ext cx="3025459" cy="285737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8468724" y="3835912"/>
            <a:ext cx="1709530" cy="232654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42681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68060"/>
    </mc:Choice>
    <mc:Fallback>
      <p:transition spd="slow" advTm="6806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3651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3 </a:t>
            </a:r>
            <a:r>
              <a:rPr lang="sr-Cyrl-RS" dirty="0" smtClean="0"/>
              <a:t>– Додатна дијагностика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3826" y="1219200"/>
            <a:ext cx="1077891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Компјутеризована томографија:</a:t>
            </a:r>
          </a:p>
          <a:p>
            <a:endParaRPr lang="sr-Cyrl-RS" dirty="0"/>
          </a:p>
          <a:p>
            <a:r>
              <a:rPr lang="sr-Cyrl-RS" dirty="0" smtClean="0"/>
              <a:t>Потврђена лимфаденопатија лево цервикално и супраклавикуларно, обострано аксиларно, као и у горњем</a:t>
            </a:r>
            <a:br>
              <a:rPr lang="sr-Cyrl-RS" dirty="0" smtClean="0"/>
            </a:br>
            <a:r>
              <a:rPr lang="sr-Cyrl-RS" dirty="0" smtClean="0"/>
              <a:t>медијастинуму (паратрахеално, субкаринално, парахиларно).</a:t>
            </a:r>
          </a:p>
          <a:p>
            <a:r>
              <a:rPr lang="sr-Cyrl-RS" dirty="0" smtClean="0"/>
              <a:t>Слезина уредна, али јетра са присутном променом 3х2 цм. Остатак абдомена уредан.</a:t>
            </a:r>
          </a:p>
          <a:p>
            <a:endParaRPr lang="sr-Cyrl-RS" dirty="0"/>
          </a:p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Биопсија лимфног чвора</a:t>
            </a:r>
            <a:r>
              <a:rPr lang="sr-Cyrl-RS" dirty="0" smtClean="0"/>
              <a:t>:</a:t>
            </a:r>
          </a:p>
          <a:p>
            <a:endParaRPr lang="sr-Cyrl-RS" dirty="0" smtClean="0"/>
          </a:p>
          <a:p>
            <a:r>
              <a:rPr lang="sr-Cyrl-RS" dirty="0" smtClean="0"/>
              <a:t>Хистолошког и имунохистохемијском анализом, поставља се дијагноза Ходџкиновог лимфома</a:t>
            </a:r>
            <a:br>
              <a:rPr lang="sr-Cyrl-RS" dirty="0" smtClean="0"/>
            </a:br>
            <a:r>
              <a:rPr lang="sr-Cyrl-RS" dirty="0" smtClean="0"/>
              <a:t>(нодуларно-склеротични тип), са верификованим Рид-Штернберговим ћелијама, </a:t>
            </a:r>
            <a:r>
              <a:rPr lang="en-US" i="1" dirty="0" smtClean="0"/>
              <a:t>CD </a:t>
            </a:r>
            <a:r>
              <a:rPr lang="en-US" dirty="0" smtClean="0"/>
              <a:t>30 +. </a:t>
            </a:r>
          </a:p>
          <a:p>
            <a:endParaRPr lang="en-US" dirty="0"/>
          </a:p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Биопсија костне сржи:</a:t>
            </a:r>
          </a:p>
          <a:p>
            <a:endParaRPr lang="sr-Cyrl-RS" dirty="0" smtClean="0"/>
          </a:p>
          <a:p>
            <a:r>
              <a:rPr lang="sr-Cyrl-RS" dirty="0" smtClean="0"/>
              <a:t>Без захваћености.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320975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85712"/>
    </mc:Choice>
    <mc:Fallback>
      <p:transition spd="slow" advTm="85712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339" y="702365"/>
            <a:ext cx="16825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Закључак ?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339" y="1775791"/>
            <a:ext cx="1166716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Пацијенткињи је постављена дијагноза Ходџкиновог лимфома, са присутном екстранодуларном локализацијом</a:t>
            </a:r>
          </a:p>
          <a:p>
            <a:r>
              <a:rPr lang="sr-Cyrl-RS" dirty="0" smtClean="0"/>
              <a:t>(лезија на јетри). </a:t>
            </a:r>
            <a:br>
              <a:rPr lang="sr-Cyrl-RS" dirty="0" smtClean="0"/>
            </a:br>
            <a:r>
              <a:rPr lang="sr-Cyrl-RS" dirty="0" smtClean="0"/>
              <a:t>Према класификацији, у питању је </a:t>
            </a:r>
            <a:r>
              <a:rPr lang="en-US" dirty="0" smtClean="0"/>
              <a:t>IV </a:t>
            </a:r>
            <a:r>
              <a:rPr lang="sr-Cyrl-RS" dirty="0" smtClean="0"/>
              <a:t>стадијум</a:t>
            </a:r>
            <a:r>
              <a:rPr lang="en-US" dirty="0" smtClean="0"/>
              <a:t>, </a:t>
            </a:r>
            <a:r>
              <a:rPr lang="sr-Cyrl-RS" dirty="0" smtClean="0"/>
              <a:t>али са добром прогнозом (према интернационалном прогностичком</a:t>
            </a:r>
            <a:br>
              <a:rPr lang="sr-Cyrl-RS" dirty="0" smtClean="0"/>
            </a:br>
            <a:r>
              <a:rPr lang="sr-Cyrl-RS" dirty="0" smtClean="0"/>
              <a:t>скору за Ходџкинов лимфом; ИПС = 1)</a:t>
            </a:r>
          </a:p>
          <a:p>
            <a:endParaRPr lang="sr-Cyrl-RS" dirty="0"/>
          </a:p>
          <a:p>
            <a:r>
              <a:rPr lang="sr-Cyrl-RS" dirty="0" smtClean="0"/>
              <a:t>Вратни и супраклавикуларни лимфни чворови палпаторно одговарају налазу лимфопролиферативне болести.</a:t>
            </a:r>
          </a:p>
          <a:p>
            <a:r>
              <a:rPr lang="sr-Cyrl-RS" dirty="0" smtClean="0"/>
              <a:t>Пацинеткиња наводи тзв. „Б СИМПТОМЕ“ (повишену телесну температуру, ноћно презнојавање, губитак у ТМ).</a:t>
            </a:r>
          </a:p>
          <a:p>
            <a:endParaRPr lang="sr-Cyrl-RS" dirty="0" smtClean="0"/>
          </a:p>
          <a:p>
            <a:r>
              <a:rPr lang="sr-Cyrl-RS" dirty="0" smtClean="0"/>
              <a:t>С обзиром да смо већ на почетку посумњали на лимфом, даљим анамнестичким испитивањем покушали смо да</a:t>
            </a:r>
            <a:r>
              <a:rPr lang="sr-Cyrl-RS" dirty="0"/>
              <a:t/>
            </a:r>
            <a:br>
              <a:rPr lang="sr-Cyrl-RS" dirty="0"/>
            </a:br>
            <a:r>
              <a:rPr lang="sr-Cyrl-RS" dirty="0" smtClean="0"/>
              <a:t>утврдимо да ли пацијенткиња има неке од симпома који би указали на ширење болести:</a:t>
            </a:r>
            <a:br>
              <a:rPr lang="sr-Cyrl-RS" dirty="0" smtClean="0"/>
            </a:br>
            <a:r>
              <a:rPr lang="sr-Cyrl-RS" dirty="0" smtClean="0"/>
              <a:t>Испитивали смо постојање анемије, леукопеније и тромбоцитопеније, јер би то указало за захватање костне сржи;</a:t>
            </a:r>
            <a:br>
              <a:rPr lang="sr-Cyrl-RS" dirty="0" smtClean="0"/>
            </a:br>
            <a:r>
              <a:rPr lang="sr-Cyrl-RS" dirty="0" smtClean="0"/>
              <a:t>Испитивали смо болове у костима, јер би то указало на захватање коштаног ткива;</a:t>
            </a:r>
          </a:p>
          <a:p>
            <a:r>
              <a:rPr lang="sr-Cyrl-RS" dirty="0" smtClean="0"/>
              <a:t>Испитивали смо кашаљ, гушење и бол у грудима, јер би то указало на инфилтрацију плућа и перикарда;</a:t>
            </a:r>
          </a:p>
          <a:p>
            <a:r>
              <a:rPr lang="sr-Cyrl-RS" dirty="0" smtClean="0"/>
              <a:t>Испитивали смо поремећај вида, јер би он указао на инфилтрацију ЦНС-а.</a:t>
            </a:r>
          </a:p>
        </p:txBody>
      </p:sp>
    </p:spTree>
    <p:extLst>
      <p:ext uri="{BB962C8B-B14F-4D97-AF65-F5344CB8AC3E}">
        <p14:creationId xmlns="" xmlns:p14="http://schemas.microsoft.com/office/powerpoint/2010/main" val="33575163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46527"/>
    </mc:Choice>
    <mc:Fallback>
      <p:transition spd="slow" advTm="146527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3339" y="702365"/>
            <a:ext cx="2546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>
                <a:solidFill>
                  <a:schemeClr val="accent1">
                    <a:lumMod val="50000"/>
                  </a:schemeClr>
                </a:solidFill>
              </a:rPr>
              <a:t>Даљи ток лечења</a:t>
            </a:r>
            <a:endParaRPr 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339" y="1775791"/>
            <a:ext cx="8799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Пацијенткиња је наставила лечењем хемиотерапијом, према одговарајућем протоколу.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43837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669"/>
    </mc:Choice>
    <mc:Fallback>
      <p:transition spd="slow" advTm="9669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23" y="145380"/>
            <a:ext cx="4057071" cy="63877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29739" y="1205948"/>
            <a:ext cx="45972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4800" b="1" dirty="0" smtClean="0">
                <a:solidFill>
                  <a:srgbClr val="28046B"/>
                </a:solidFill>
              </a:rPr>
              <a:t>Хвала на пажњи</a:t>
            </a:r>
            <a:endParaRPr lang="en-US" sz="4800" b="1" dirty="0">
              <a:solidFill>
                <a:srgbClr val="28046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29739" y="3982278"/>
            <a:ext cx="25394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4800" b="1" dirty="0" smtClean="0">
                <a:solidFill>
                  <a:srgbClr val="28046B"/>
                </a:solidFill>
              </a:rPr>
              <a:t>Питања?</a:t>
            </a:r>
            <a:br>
              <a:rPr lang="sr-Cyrl-RS" sz="4800" b="1" dirty="0" smtClean="0">
                <a:solidFill>
                  <a:srgbClr val="28046B"/>
                </a:solidFill>
              </a:rPr>
            </a:br>
            <a:r>
              <a:rPr lang="en-US" sz="2400" b="1" dirty="0" smtClean="0">
                <a:solidFill>
                  <a:srgbClr val="28046B"/>
                </a:solidFill>
              </a:rPr>
              <a:t>(E-mail … )</a:t>
            </a:r>
            <a:endParaRPr lang="en-US" sz="2400" b="1" dirty="0">
              <a:solidFill>
                <a:srgbClr val="28046B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86484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1916"/>
    </mc:Choice>
    <mc:Fallback>
      <p:transition spd="slow" advTm="4191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5774" y="305953"/>
            <a:ext cx="1067246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b="1" dirty="0" smtClean="0"/>
              <a:t>Опште тегобе: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>Повишена телесна температура, презнојавање, губитак у телесној тежини.</a:t>
            </a:r>
          </a:p>
          <a:p>
            <a:endParaRPr lang="sr-Cyrl-RS" dirty="0"/>
          </a:p>
          <a:p>
            <a:r>
              <a:rPr lang="sr-Cyrl-RS" b="1" dirty="0" smtClean="0"/>
              <a:t>Циљана анамнеза и преглед</a:t>
            </a:r>
            <a:r>
              <a:rPr lang="sr-Cyrl-RS" dirty="0" smtClean="0"/>
              <a:t>:</a:t>
            </a:r>
          </a:p>
          <a:p>
            <a:endParaRPr lang="sr-Cyrl-RS" dirty="0" smtClean="0"/>
          </a:p>
          <a:p>
            <a:r>
              <a:rPr lang="sr-Cyrl-RS" dirty="0" smtClean="0"/>
              <a:t>Слабост, малаксалост, замарање и диспнеја, мучнина, убрзан рад срца, бледило коже, ...</a:t>
            </a:r>
          </a:p>
          <a:p>
            <a:endParaRPr lang="sr-Cyrl-RS" dirty="0"/>
          </a:p>
          <a:p>
            <a:r>
              <a:rPr lang="sr-Cyrl-RS" dirty="0" smtClean="0"/>
              <a:t>Презнојавање и свраб по пожи (нарочито након туширања топлом водом), епистакса,</a:t>
            </a:r>
            <a:br>
              <a:rPr lang="sr-Cyrl-RS" dirty="0" smtClean="0"/>
            </a:br>
            <a:r>
              <a:rPr lang="sr-Cyrl-RS" dirty="0" smtClean="0"/>
              <a:t>главобоља, зујање у ушима, проблеми са видом, тромбозе и знаци хипертензије,...</a:t>
            </a:r>
          </a:p>
          <a:p>
            <a:endParaRPr lang="sr-Cyrl-RS" dirty="0"/>
          </a:p>
          <a:p>
            <a:r>
              <a:rPr lang="sr-Cyrl-RS" dirty="0" smtClean="0"/>
              <a:t>Постојање честих инфекција (системских и локалних)</a:t>
            </a:r>
          </a:p>
          <a:p>
            <a:endParaRPr lang="sr-Cyrl-RS" dirty="0"/>
          </a:p>
          <a:p>
            <a:r>
              <a:rPr lang="sr-Cyrl-RS" dirty="0" smtClean="0"/>
              <a:t>Болови у костима</a:t>
            </a:r>
          </a:p>
          <a:p>
            <a:endParaRPr lang="sr-Cyrl-RS" dirty="0"/>
          </a:p>
          <a:p>
            <a:r>
              <a:rPr lang="sr-Cyrl-RS" dirty="0" smtClean="0"/>
              <a:t>Увећање јетре, слезине и лимфних чворова (уз даље испитивање карактеристика Л.Ч.)</a:t>
            </a:r>
          </a:p>
          <a:p>
            <a:endParaRPr lang="sr-Cyrl-RS" dirty="0" smtClean="0"/>
          </a:p>
          <a:p>
            <a:r>
              <a:rPr lang="sr-Cyrl-RS" dirty="0" smtClean="0"/>
              <a:t>Постојање крварења (у кожи, у мишићима, зглобовима, из носа, слузница, генито-уринарног тракта;</a:t>
            </a:r>
            <a:br>
              <a:rPr lang="sr-Cyrl-RS" dirty="0" smtClean="0"/>
            </a:br>
            <a:r>
              <a:rPr lang="sr-Cyrl-RS" dirty="0" smtClean="0"/>
              <a:t>спонтано или након интервенција; постојање других болести или употреба лекова; породича анамнеза)</a:t>
            </a:r>
            <a:br>
              <a:rPr lang="sr-Cyrl-RS" dirty="0" smtClean="0"/>
            </a:br>
            <a:r>
              <a:rPr lang="sr-Cyrl-RS" dirty="0" smtClean="0"/>
              <a:t>или постојање тромботских догађаја (ДВТ, ПТЕ, ИМ код младих људи,...), спонтаних побачаја</a:t>
            </a:r>
          </a:p>
          <a:p>
            <a:endParaRPr lang="sr-Cyrl-RS" dirty="0"/>
          </a:p>
          <a:p>
            <a:r>
              <a:rPr lang="sr-Cyrl-RS" b="1" dirty="0" smtClean="0"/>
              <a:t>Лабораторијске анализе и додатна дијагностика:</a:t>
            </a:r>
          </a:p>
          <a:p>
            <a:endParaRPr lang="sr-Cyrl-RS" b="1" dirty="0" smtClean="0"/>
          </a:p>
          <a:p>
            <a:r>
              <a:rPr lang="sr-Cyrl-RS" dirty="0" smtClean="0"/>
              <a:t>Од великог су значаја у постављању дијагнозе</a:t>
            </a:r>
            <a:endParaRPr lang="sr-Cyrl-R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218333" y="1689670"/>
            <a:ext cx="819455" cy="30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Анемија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76095" y="2370476"/>
            <a:ext cx="1377300" cy="307777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Еритроцитоза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3029" y="2928605"/>
            <a:ext cx="1913024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Поремећаји беле лозе 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(смањен број)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5444" y="3564111"/>
            <a:ext cx="3604577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Инфлитрација к. Сржи малигним ћелијама,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остеолизне лезије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43349" y="3451825"/>
            <a:ext cx="2945999" cy="116955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Јављају се у склопу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малигних хематолошких болести, 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али могу ићи у прилог друге </a:t>
            </a:r>
          </a:p>
          <a:p>
            <a:r>
              <a:rPr lang="sr-Cyrl-RS" sz="1400" i="1" dirty="0" smtClean="0">
                <a:solidFill>
                  <a:srgbClr val="C00000"/>
                </a:solidFill>
              </a:rPr>
              <a:t>хематолошке и нехематолошке 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патологије</a:t>
            </a:r>
            <a:endParaRPr lang="en-US" sz="1400" i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635633" y="4804333"/>
            <a:ext cx="1030218" cy="5232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sr-Cyrl-RS" sz="1400" i="1" dirty="0" smtClean="0">
                <a:solidFill>
                  <a:srgbClr val="C00000"/>
                </a:solidFill>
              </a:rPr>
              <a:t>Поремећај</a:t>
            </a:r>
            <a:br>
              <a:rPr lang="sr-Cyrl-RS" sz="1400" i="1" dirty="0" smtClean="0">
                <a:solidFill>
                  <a:srgbClr val="C00000"/>
                </a:solidFill>
              </a:rPr>
            </a:br>
            <a:r>
              <a:rPr lang="sr-Cyrl-RS" sz="1400" i="1" dirty="0" smtClean="0">
                <a:solidFill>
                  <a:srgbClr val="C00000"/>
                </a:solidFill>
              </a:rPr>
              <a:t>хемостазе</a:t>
            </a:r>
            <a:endParaRPr lang="en-US" sz="14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33948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24822"/>
    </mc:Choice>
    <mc:Fallback>
      <p:transition spd="slow" advTm="32482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87" y="351971"/>
            <a:ext cx="1120728" cy="11207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27200" y="681502"/>
            <a:ext cx="3095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Клинички случај бр. 1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56591" y="2637183"/>
            <a:ext cx="11010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 smtClean="0"/>
              <a:t>Пацијенткиња, старости 67 година, се јавља лекару у интернистичкој пријемној амбуланти УЦ, због крварења.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365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9993"/>
    </mc:Choice>
    <mc:Fallback>
      <p:transition spd="slow" advTm="999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4561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1 </a:t>
            </a:r>
            <a:r>
              <a:rPr lang="sr-Cyrl-RS" dirty="0" smtClean="0"/>
              <a:t>– Анамнеза и физикални преглед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007164"/>
            <a:ext cx="12055864" cy="6217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Анамнеза:</a:t>
            </a:r>
          </a:p>
          <a:p>
            <a:endParaRPr lang="sr-Cyrl-RS" dirty="0"/>
          </a:p>
          <a:p>
            <a:r>
              <a:rPr lang="sr-Cyrl-RS" dirty="0" smtClean="0"/>
              <a:t>Пацијенткиња се жали на крварење.</a:t>
            </a:r>
          </a:p>
          <a:p>
            <a:endParaRPr lang="sr-Cyrl-RS" dirty="0"/>
          </a:p>
          <a:p>
            <a:r>
              <a:rPr lang="sr-Cyrl-RS" dirty="0" smtClean="0"/>
              <a:t>Наводи да је од пре 2 дана приметила појаву „ситног крварења“ по кожи грудног коша, стомака и екстремитета, као и </a:t>
            </a:r>
            <a:br>
              <a:rPr lang="sr-Cyrl-RS" dirty="0" smtClean="0"/>
            </a:br>
            <a:r>
              <a:rPr lang="sr-Cyrl-RS" dirty="0" smtClean="0"/>
              <a:t>да су се описана крварења јавила спонтано. Додаје да је код куће десном руком ударила о столицу након чега се </a:t>
            </a:r>
            <a:br>
              <a:rPr lang="sr-Cyrl-RS" dirty="0" smtClean="0"/>
            </a:br>
            <a:r>
              <a:rPr lang="sr-Cyrl-RS" dirty="0" smtClean="0"/>
              <a:t>појавио велики подлив. Наводи да је тог јутра приметила крв из носа, појаву крварења из десни након што је </a:t>
            </a:r>
            <a:br>
              <a:rPr lang="sr-Cyrl-RS" dirty="0" smtClean="0"/>
            </a:br>
            <a:r>
              <a:rPr lang="sr-Cyrl-RS" dirty="0" smtClean="0"/>
              <a:t>опрала зубе, као и крв у урину, те због тога одлучује да се јави лекару.</a:t>
            </a:r>
            <a:br>
              <a:rPr lang="sr-Cyrl-RS" dirty="0" smtClean="0"/>
            </a:br>
            <a:r>
              <a:rPr lang="sr-Cyrl-RS" dirty="0" smtClean="0"/>
              <a:t>На питање да ли се то и раније дешавало, наводи да јесте у неколико наврата, јер користи терапију за разређивање</a:t>
            </a:r>
            <a:br>
              <a:rPr lang="sr-Cyrl-RS" dirty="0" smtClean="0"/>
            </a:br>
            <a:r>
              <a:rPr lang="sr-Cyrl-RS" dirty="0" smtClean="0"/>
              <a:t>крви, али да то није изгледало толико драматично (у тим ситуацијама, обустављала је употребу лека на неколико</a:t>
            </a:r>
            <a:br>
              <a:rPr lang="sr-Cyrl-RS" dirty="0" smtClean="0"/>
            </a:br>
            <a:r>
              <a:rPr lang="sr-Cyrl-RS" dirty="0" smtClean="0"/>
              <a:t>дана, по савету лекара).</a:t>
            </a:r>
            <a:br>
              <a:rPr lang="sr-Cyrl-RS" dirty="0" smtClean="0"/>
            </a:br>
            <a:r>
              <a:rPr lang="sr-Cyrl-RS" dirty="0" smtClean="0"/>
              <a:t>На питање због чега користи терапију за разређивање крви, одговара да годинама уназад користи Варфарин због</a:t>
            </a:r>
            <a:br>
              <a:rPr lang="sr-Cyrl-RS" dirty="0" smtClean="0"/>
            </a:br>
            <a:r>
              <a:rPr lang="sr-Cyrl-RS" dirty="0" smtClean="0"/>
              <a:t>аритмије. (из медицинске документације сазнајемо да се пацијенткиња лечи од атријалне фибрилације 7 година</a:t>
            </a:r>
            <a:br>
              <a:rPr lang="sr-Cyrl-RS" dirty="0" smtClean="0"/>
            </a:br>
            <a:r>
              <a:rPr lang="sr-Cyrl-RS" dirty="0" smtClean="0"/>
              <a:t>уназад). Међутим, додаје да дуго није контролисала ИНР и није водила рачуна о исхрани (јела је зелено поврће,</a:t>
            </a:r>
            <a:br>
              <a:rPr lang="sr-Cyrl-RS" dirty="0" smtClean="0"/>
            </a:br>
            <a:r>
              <a:rPr lang="sr-Cyrl-RS" dirty="0" smtClean="0"/>
              <a:t>за које зна да не сме да конзумира). На питање по којој шеми користи варфарин, одговара – два дана по ½ таблете, </a:t>
            </a:r>
            <a:br>
              <a:rPr lang="sr-Cyrl-RS" dirty="0" smtClean="0"/>
            </a:br>
            <a:r>
              <a:rPr lang="sr-Cyrl-RS" dirty="0" smtClean="0"/>
              <a:t>а трећег дана ¾ , међутим да јој, због лошег вида, чланови породице одвајају терапију коју треба у току дана да попије. </a:t>
            </a:r>
            <a:br>
              <a:rPr lang="sr-Cyrl-RS" dirty="0" smtClean="0"/>
            </a:br>
            <a:r>
              <a:rPr lang="sr-Cyrl-RS" dirty="0" smtClean="0"/>
              <a:t>У том тренутку ћерка нас усплахирено обавештава су пацијенткињи она и њен брат изгледа грешком давали лек два </a:t>
            </a:r>
            <a:br>
              <a:rPr lang="sr-Cyrl-RS" dirty="0" smtClean="0"/>
            </a:br>
            <a:r>
              <a:rPr lang="sr-Cyrl-RS" dirty="0" smtClean="0"/>
              <a:t>пута дневно у већој дози, јер су га помешали са другим леком.</a:t>
            </a:r>
            <a:br>
              <a:rPr lang="sr-Cyrl-RS" dirty="0" smtClean="0"/>
            </a:br>
            <a:r>
              <a:rPr lang="sr-Cyrl-RS" dirty="0" smtClean="0"/>
              <a:t>Пацијенткиња наводи да не осећа тегобе у виду слабости, малаксалости, убрзаног рада срца (бар не интензивније</a:t>
            </a:r>
            <a:br>
              <a:rPr lang="sr-Cyrl-RS" dirty="0" smtClean="0"/>
            </a:br>
            <a:r>
              <a:rPr lang="sr-Cyrl-RS" dirty="0" smtClean="0"/>
              <a:t>него уобичајено). Негира акутне тегобе од стране других органа</a:t>
            </a:r>
          </a:p>
          <a:p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551600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350197"/>
    </mc:Choice>
    <mc:Fallback>
      <p:transition spd="slow" advTm="35019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4561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1 </a:t>
            </a:r>
            <a:r>
              <a:rPr lang="sr-Cyrl-RS" dirty="0" smtClean="0"/>
              <a:t>– Анамнеза и физикални преглед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007164"/>
            <a:ext cx="11421909" cy="3724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Анамнеза:</a:t>
            </a:r>
          </a:p>
          <a:p>
            <a:endParaRPr lang="sr-Cyrl-RS" dirty="0" smtClean="0"/>
          </a:p>
          <a:p>
            <a:r>
              <a:rPr lang="sr-Cyrl-RS" dirty="0" smtClean="0"/>
              <a:t>На основу анамнезе и медицинске документације коју пацијенткиња даје на увид, сазнајемо да се лечи од</a:t>
            </a:r>
            <a:br>
              <a:rPr lang="sr-Cyrl-RS" dirty="0" smtClean="0"/>
            </a:br>
            <a:r>
              <a:rPr lang="sr-Cyrl-RS" dirty="0" smtClean="0"/>
              <a:t>атријалне фибрилације (уз процењен висок ризик за настанак шлога– </a:t>
            </a:r>
            <a:r>
              <a:rPr lang="en-US" i="1" dirty="0" err="1" smtClean="0"/>
              <a:t>CHADSVASc</a:t>
            </a:r>
            <a:r>
              <a:rPr lang="en-US" dirty="0" smtClean="0"/>
              <a:t> 5!)</a:t>
            </a:r>
            <a:br>
              <a:rPr lang="en-US" dirty="0" smtClean="0"/>
            </a:br>
            <a:r>
              <a:rPr lang="sr-Cyrl-RS" dirty="0" smtClean="0"/>
              <a:t>Додатно, лечи се од срчане слабости (ЕФ око 40%), артеријске хипертензије, шећерне болести (на ОАД-у). Наводи</a:t>
            </a:r>
            <a:br>
              <a:rPr lang="sr-Cyrl-RS" dirty="0" smtClean="0"/>
            </a:br>
            <a:r>
              <a:rPr lang="sr-Cyrl-RS" dirty="0" smtClean="0"/>
              <a:t>да има проблеме са проширеним венама и слабом циркулацијом.</a:t>
            </a:r>
          </a:p>
          <a:p>
            <a:r>
              <a:rPr lang="sr-Cyrl-RS" dirty="0" smtClean="0"/>
              <a:t>Негира постојање других болести, укључујући и болест јетре.</a:t>
            </a:r>
          </a:p>
          <a:p>
            <a:r>
              <a:rPr lang="sr-Cyrl-RS" dirty="0" smtClean="0"/>
              <a:t>Негира употребу других лекова који би могли да утичу на хемостазу.</a:t>
            </a:r>
          </a:p>
          <a:p>
            <a:endParaRPr lang="sr-Cyrl-RS" dirty="0"/>
          </a:p>
          <a:p>
            <a:r>
              <a:rPr lang="sr-Cyrl-RS" dirty="0" smtClean="0"/>
              <a:t>У породичној анамнези – оптерећење за шећерну болест и ИМ.</a:t>
            </a:r>
          </a:p>
          <a:p>
            <a:endParaRPr lang="sr-Cyrl-RS" dirty="0"/>
          </a:p>
          <a:p>
            <a:r>
              <a:rPr lang="sr-Cyrl-RS" dirty="0" smtClean="0"/>
              <a:t>Негира алергију на храну и лекове. Не конзумира алкохол, али је дугогодишњи пушач (40 пакло/година)</a:t>
            </a:r>
            <a:endParaRPr lang="sr-Cyrl-RS" dirty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568069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18715"/>
    </mc:Choice>
    <mc:Fallback>
      <p:transition spd="slow" advTm="11871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78296"/>
            <a:ext cx="4561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1 </a:t>
            </a:r>
            <a:r>
              <a:rPr lang="sr-Cyrl-RS" dirty="0" smtClean="0"/>
              <a:t>– Анамнеза и физикални преглед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-13250" y="1258956"/>
            <a:ext cx="1216769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000" b="1" dirty="0" smtClean="0">
                <a:solidFill>
                  <a:schemeClr val="accent1">
                    <a:lumMod val="50000"/>
                  </a:schemeClr>
                </a:solidFill>
              </a:rPr>
              <a:t>Физикални преглед</a:t>
            </a:r>
          </a:p>
          <a:p>
            <a:endParaRPr lang="sr-Cyrl-RS" dirty="0"/>
          </a:p>
          <a:p>
            <a:r>
              <a:rPr lang="sr-Cyrl-RS" dirty="0" smtClean="0"/>
              <a:t>Пацијнткиња свесна и оријентисана, еупноична, афебрилна, са присутним знацима крварења по кожи. На грудном кошу,</a:t>
            </a:r>
            <a:br>
              <a:rPr lang="sr-Cyrl-RS" dirty="0" smtClean="0"/>
            </a:br>
            <a:r>
              <a:rPr lang="sr-Cyrl-RS" dirty="0" smtClean="0"/>
              <a:t>предњем трбушном зиду и екстремитетима присутне екхимозе и пурпуричне промене. На десној подлактици, изнад</a:t>
            </a:r>
            <a:br>
              <a:rPr lang="sr-Cyrl-RS" dirty="0" smtClean="0"/>
            </a:br>
            <a:r>
              <a:rPr lang="sr-Cyrl-RS" dirty="0" smtClean="0"/>
              <a:t>ручног зглоба, присутан је хематом.</a:t>
            </a:r>
          </a:p>
          <a:p>
            <a:r>
              <a:rPr lang="sr-Cyrl-RS" dirty="0" smtClean="0"/>
              <a:t>Налаз на плућима уредан, на срцу акција аритмична по типу апсолутне аритмије.</a:t>
            </a:r>
          </a:p>
          <a:p>
            <a:r>
              <a:rPr lang="sr-Cyrl-RS" dirty="0" smtClean="0"/>
              <a:t>Налаз на абдомену уредан. Присутни благи периферни отоци потколеница.</a:t>
            </a:r>
          </a:p>
          <a:p>
            <a:endParaRPr lang="sr-Cyrl-RS" dirty="0"/>
          </a:p>
          <a:p>
            <a:endParaRPr lang="sr-Cyrl-RS" dirty="0" smtClean="0"/>
          </a:p>
          <a:p>
            <a:r>
              <a:rPr lang="sr-Cyrl-RS" b="1" dirty="0" smtClean="0"/>
              <a:t>ЕКГ: </a:t>
            </a:r>
            <a:r>
              <a:rPr lang="sr-Cyrl-RS" dirty="0" smtClean="0"/>
              <a:t>атријална фибрилација са ирегуларним коморским одговором, СФ око 75/мин, без промена у финалној осцилацији.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550296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47777"/>
    </mc:Choice>
    <mc:Fallback>
      <p:transition spd="slow" advTm="4777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575" y="583096"/>
            <a:ext cx="8655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 smtClean="0">
                <a:solidFill>
                  <a:srgbClr val="2F6DA6"/>
                </a:solidFill>
              </a:rPr>
              <a:t>Закључци изведени на основу анамнезе и физикалног прегледа:</a:t>
            </a:r>
            <a:endParaRPr lang="en-US" sz="2400" dirty="0">
              <a:solidFill>
                <a:srgbClr val="2F6DA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0575" y="1878911"/>
            <a:ext cx="1008731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r-Cyrl-RS" dirty="0" smtClean="0"/>
              <a:t>Као највероватнији разлог поремећаја хемостазе (крварења) намеће се предозирање варфарином.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0574" y="4350442"/>
            <a:ext cx="80667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sr-Cyrl-RS" dirty="0" smtClean="0"/>
              <a:t>Ипак, потребно је спровести даљу дијагностику, најпре лабораторијске анализе.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010392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8564"/>
    </mc:Choice>
    <mc:Fallback>
      <p:transition spd="slow" advTm="1856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2035" y="1989268"/>
            <a:ext cx="111450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 лабораторијским анализама региструје се снижен хемоглобин (110 </a:t>
            </a:r>
            <a:r>
              <a:rPr lang="en-U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g/L)</a:t>
            </a: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уз референтне хепатичне ензиме и </a:t>
            </a:r>
            <a:b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sr-Cyrl-RS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уредан јонограм.</a:t>
            </a:r>
          </a:p>
          <a:p>
            <a:pPr>
              <a:spcAft>
                <a:spcPts val="0"/>
              </a:spcAft>
            </a:pPr>
            <a:endParaRPr lang="sr-Cyrl-RS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sr-Cyrl-RS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Коагулациони статус – продужено протромбинско време (ИНР 10,7)</a:t>
            </a:r>
            <a:endParaRPr lang="sr-Cyrl-RS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78296"/>
            <a:ext cx="3859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b="1" dirty="0" smtClean="0"/>
              <a:t>Корак 2 </a:t>
            </a:r>
            <a:r>
              <a:rPr lang="sr-Cyrl-RS" dirty="0" smtClean="0"/>
              <a:t>– Лабораторијске анализе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332850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70630"/>
    </mc:Choice>
    <mc:Fallback>
      <p:transition spd="slow" advTm="7063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775</Words>
  <Application>Microsoft Office PowerPoint</Application>
  <PresentationFormat>Custom</PresentationFormat>
  <Paragraphs>185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49</cp:revision>
  <dcterms:created xsi:type="dcterms:W3CDTF">2020-09-11T15:21:30Z</dcterms:created>
  <dcterms:modified xsi:type="dcterms:W3CDTF">2020-09-30T23:22:09Z</dcterms:modified>
</cp:coreProperties>
</file>